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63"/>
  </p:notesMasterIdLst>
  <p:sldIdLst>
    <p:sldId id="257" r:id="rId4"/>
    <p:sldId id="283" r:id="rId5"/>
    <p:sldId id="258" r:id="rId6"/>
    <p:sldId id="341" r:id="rId7"/>
    <p:sldId id="354" r:id="rId8"/>
    <p:sldId id="353" r:id="rId9"/>
    <p:sldId id="321" r:id="rId10"/>
    <p:sldId id="309" r:id="rId11"/>
    <p:sldId id="311" r:id="rId12"/>
    <p:sldId id="312" r:id="rId13"/>
    <p:sldId id="310" r:id="rId14"/>
    <p:sldId id="313" r:id="rId15"/>
    <p:sldId id="322" r:id="rId16"/>
    <p:sldId id="316" r:id="rId17"/>
    <p:sldId id="324" r:id="rId18"/>
    <p:sldId id="346" r:id="rId19"/>
    <p:sldId id="317" r:id="rId20"/>
    <p:sldId id="320" r:id="rId21"/>
    <p:sldId id="319" r:id="rId22"/>
    <p:sldId id="325" r:id="rId23"/>
    <p:sldId id="327" r:id="rId24"/>
    <p:sldId id="284" r:id="rId25"/>
    <p:sldId id="260" r:id="rId26"/>
    <p:sldId id="352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9" r:id="rId39"/>
    <p:sldId id="285" r:id="rId40"/>
    <p:sldId id="289" r:id="rId41"/>
    <p:sldId id="328" r:id="rId42"/>
    <p:sldId id="360" r:id="rId43"/>
    <p:sldId id="290" r:id="rId44"/>
    <p:sldId id="286" r:id="rId45"/>
    <p:sldId id="332" r:id="rId46"/>
    <p:sldId id="287" r:id="rId47"/>
    <p:sldId id="280" r:id="rId48"/>
    <p:sldId id="288" r:id="rId49"/>
    <p:sldId id="347" r:id="rId50"/>
    <p:sldId id="348" r:id="rId51"/>
    <p:sldId id="349" r:id="rId52"/>
    <p:sldId id="350" r:id="rId53"/>
    <p:sldId id="358" r:id="rId54"/>
    <p:sldId id="355" r:id="rId55"/>
    <p:sldId id="356" r:id="rId56"/>
    <p:sldId id="357" r:id="rId57"/>
    <p:sldId id="295" r:id="rId58"/>
    <p:sldId id="296" r:id="rId59"/>
    <p:sldId id="343" r:id="rId60"/>
    <p:sldId id="361" r:id="rId61"/>
    <p:sldId id="34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A1CEEF"/>
    <a:srgbClr val="B4A0FF"/>
    <a:srgbClr val="FF8C00"/>
    <a:srgbClr val="107C10"/>
    <a:srgbClr val="008272"/>
    <a:srgbClr val="737373"/>
    <a:srgbClr val="00188F"/>
    <a:srgbClr val="525252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531" autoAdjust="0"/>
    <p:restoredTop sz="66999" autoAdjust="0"/>
  </p:normalViewPr>
  <p:slideViewPr>
    <p:cSldViewPr snapToGrid="0">
      <p:cViewPr varScale="1">
        <p:scale>
          <a:sx n="69" d="100"/>
          <a:sy n="69" d="100"/>
        </p:scale>
        <p:origin x="14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Thanks for turning out to this session.  It’s good to see that people are interested in this new technology.</a:t>
            </a:r>
          </a:p>
          <a:p>
            <a:endParaRPr lang="en-GB" dirty="0"/>
          </a:p>
          <a:p>
            <a:r>
              <a:rPr lang="en-GB" dirty="0"/>
              <a:t>Just to set your expectations</a:t>
            </a:r>
          </a:p>
          <a:p>
            <a:endParaRPr lang="en-GB" dirty="0"/>
          </a:p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r>
              <a:rPr lang="en-GB" dirty="0"/>
              <a:t>Maybe do a show of hands .NET / Node /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032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60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0510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now you understand the what and why, lets look at the tools and services that bot framework gives you to create your own bots.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If you were to create chatbots natively, you would have to create an implementation of the same chatbot for each channel you wanted it to run 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Bot framework acts as a chatbot broker, where you write a single chatbot application , and let bot framework provide the plumbing to the channels through configuration.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It allows you to focus on your business logic, and be agnostic of how the bot connects to the channels under the hood.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terms of architecture, there are three components,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On the left, we have your bot application, which is an ASP.NET web </a:t>
            </a:r>
            <a:r>
              <a:rPr lang="en-GB" dirty="0" err="1"/>
              <a:t>api</a:t>
            </a:r>
            <a:r>
              <a:rPr lang="en-GB" dirty="0"/>
              <a:t> / node web service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Your bot application makes use of the bot connector, which is a logical grouping of SDKs, bot registration and administration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Finally the components in the bot connector provide the connectivity to distribute across channels.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how do we get started?</a:t>
            </a:r>
          </a:p>
          <a:p>
            <a:endParaRPr lang="en-GB" dirty="0"/>
          </a:p>
          <a:p>
            <a:r>
              <a:rPr lang="en-GB" dirty="0"/>
              <a:t>Well, I like to break it down into three simple steps.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82208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7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build using C# or Node 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308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aim of today is to introduce you to the bot framework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Give you everything you need to get started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look at creating the chatbot and testing using the channel emulator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Dialogs are the core building block, so we will look at them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8937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1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557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0775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look at this in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8222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we can take a look at form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2926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 of form flow as a low resistance way to get simple “form based” applications running as a chat bot.</a:t>
            </a:r>
          </a:p>
          <a:p>
            <a:endParaRPr lang="en-GB" dirty="0"/>
          </a:p>
          <a:p>
            <a:r>
              <a:rPr lang="en-GB" dirty="0"/>
              <a:t>They provide several conveniences.</a:t>
            </a:r>
          </a:p>
          <a:p>
            <a:endParaRPr lang="en-GB" dirty="0"/>
          </a:p>
          <a:p>
            <a:r>
              <a:rPr lang="en-GB" dirty="0"/>
              <a:t>Are very simple to implement, but are limited.  So it is very much a </a:t>
            </a:r>
            <a:r>
              <a:rPr lang="en-GB" dirty="0" err="1"/>
              <a:t>tradeoff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You can combine </a:t>
            </a:r>
            <a:r>
              <a:rPr lang="en-GB" dirty="0" err="1"/>
              <a:t>formflow</a:t>
            </a:r>
            <a:r>
              <a:rPr lang="en-GB" dirty="0"/>
              <a:t> with dialogs, and other techniques, to get the best of both worlds.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C9FF8-4000-415C-BB49-BD7C14613D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5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 wanted to put together an example here where users can log a parking enquiry – currently through a webform.</a:t>
            </a:r>
          </a:p>
          <a:p>
            <a:endParaRPr lang="en-GB" dirty="0"/>
          </a:p>
          <a:p>
            <a:r>
              <a:rPr lang="en-GB" dirty="0"/>
              <a:t>There are three simple fields, basically a checkbox saying what kind of enquiry the user as, then a field for the location, and another field detailing the product.  </a:t>
            </a:r>
          </a:p>
          <a:p>
            <a:endParaRPr lang="en-GB" dirty="0"/>
          </a:p>
          <a:p>
            <a:r>
              <a:rPr lang="en-GB" dirty="0"/>
              <a:t>When the user fills it in they are shown the typical confirmation page.  People are often felt like they are left hanging especially if they have a urgent enquiry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44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All the code is available in </a:t>
            </a:r>
            <a:r>
              <a:rPr lang="en-GB" dirty="0" err="1"/>
              <a:t>github</a:t>
            </a:r>
            <a:r>
              <a:rPr lang="en-GB" dirty="0"/>
              <a:t> here. I’ll put this on again when we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lets take a look at how we can implement this using a bot.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837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we will talk about the next technique we can use to build simple, </a:t>
            </a:r>
            <a:r>
              <a:rPr lang="en-GB" dirty="0" err="1"/>
              <a:t>FaQ</a:t>
            </a:r>
            <a:r>
              <a:rPr lang="en-GB" dirty="0"/>
              <a:t>, or command and control type 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look at the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have an </a:t>
            </a:r>
            <a:r>
              <a:rPr lang="en-GB" dirty="0" err="1"/>
              <a:t>api</a:t>
            </a:r>
            <a:r>
              <a:rPr lang="en-GB" dirty="0"/>
              <a:t> that we can consume with any app, but it makes sense to hook it up to a bot so lets see how easy it is to do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final topic we will cover briefly deals with layering in natural language processing using luis.ai to recognise users intent.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1836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62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taking those concepts through a home automation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6996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612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9256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</a:t>
            </a:r>
            <a:r>
              <a:rPr lang="en-GB" dirty="0"/>
              <a:t>want to create a chatbot to set the temperature turn on lights etc, but I want it to be natural and work with plain English</a:t>
            </a:r>
          </a:p>
          <a:p>
            <a:endParaRPr lang="en-GB" dirty="0"/>
          </a:p>
          <a:p>
            <a:r>
              <a:rPr lang="en-GB" dirty="0"/>
              <a:t>So I’ve created a model in luis.ai which I am showing you as screenshots for expediency.</a:t>
            </a:r>
          </a:p>
          <a:p>
            <a:endParaRPr lang="en-GB" dirty="0"/>
          </a:p>
          <a:p>
            <a:r>
              <a:rPr lang="en-GB" dirty="0"/>
              <a:t>This is deployed out and available as an API endpoint.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01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 have a list of ENTITIES as discussed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440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6 intents for different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844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click into the intents I can see example utterances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600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with that in mind, this is what we want to achieve.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look at how we can do it</a:t>
            </a:r>
          </a:p>
          <a:p>
            <a:endParaRPr lang="en-GB" dirty="0"/>
          </a:p>
          <a:p>
            <a:r>
              <a:rPr lang="en-GB" dirty="0"/>
              <a:t>Facebook messenger bot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4661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1830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67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09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37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2016 was called year of the bot, 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2016 you can see Conversational User interface and Virtual Personal Assistants are on the innovation trigger heading up to the peak of inflated expectations.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Interestingly, Gartner predict that the hype wont plateau for 5-10 years. So the hype rollercoaster is set to continue for a couple more years at least.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is it so interesting?</a:t>
            </a:r>
            <a:b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Lets take a look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Most cited reasons: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#1 distribution</a:t>
            </a: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#2 better experience?? (engage with the chat generation)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5450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718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02" y="342356"/>
            <a:ext cx="6908787" cy="12056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0802" y="1055267"/>
            <a:ext cx="6908787" cy="5580660"/>
          </a:xfrm>
        </p:spPr>
        <p:txBody>
          <a:bodyPr>
            <a:noAutofit/>
          </a:bodyPr>
          <a:lstStyle>
            <a:lvl1pPr marL="0" indent="0">
              <a:spcAft>
                <a:spcPts val="588"/>
              </a:spcAft>
              <a:buFontTx/>
              <a:buNone/>
              <a:defRPr sz="2745" i="1">
                <a:solidFill>
                  <a:schemeClr val="tx2"/>
                </a:solidFill>
                <a:latin typeface="+mj-lt"/>
              </a:defRPr>
            </a:lvl1pPr>
            <a:lvl2pPr marL="89587" indent="0">
              <a:lnSpc>
                <a:spcPct val="100000"/>
              </a:lnSpc>
              <a:spcBef>
                <a:spcPts val="0"/>
              </a:spcBef>
              <a:buFontTx/>
              <a:buNone/>
              <a:defRPr sz="1961"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4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841">
              <a:defRPr/>
            </a:pPr>
            <a:fld id="{0A164282-434E-41D4-9582-783D542A7B68}" type="slidenum">
              <a:rPr lang="en-US" sz="1765" smtClean="0">
                <a:solidFill>
                  <a:srgbClr val="505050"/>
                </a:solidFill>
              </a:rPr>
              <a:pPr defTabSz="913841">
                <a:defRPr/>
              </a:pPr>
              <a:t>‹#›</a:t>
            </a:fld>
            <a:endParaRPr lang="en-US" sz="1765" dirty="0">
              <a:solidFill>
                <a:srgbClr val="505050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673400" y="0"/>
            <a:ext cx="451860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7996113" y="1171498"/>
            <a:ext cx="3992079" cy="544984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745" i="1">
                <a:solidFill>
                  <a:schemeClr val="bg1"/>
                </a:solidFill>
                <a:latin typeface="+mj-lt"/>
              </a:defRPr>
            </a:lvl1pPr>
            <a:lvl2pPr marL="89587" marR="0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5" b="0">
                <a:solidFill>
                  <a:schemeClr val="bg1"/>
                </a:solidFill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endParaRPr lang="en-US" dirty="0"/>
          </a:p>
          <a:p>
            <a:pPr marL="89587" marR="0" lvl="1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537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30/09/2017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65.png"/><Relationship Id="rId9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F5AB41-F751-4A4D-A5FD-20ED30FBB1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6514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4910"/>
            <a:ext cx="121412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Introduction to 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Microsoft Bot Framework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8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800" kern="0" dirty="0" err="1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developerday</a:t>
            </a:r>
            <a:endParaRPr kumimoji="0" lang="en-AU" sz="360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40181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41664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54438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8195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9EAE1B-D9D3-43BE-912A-F16940FE770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There is a 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2029CA-E09E-4755-BE95-29ECE25361B8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And a 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E88AAE-0494-42DF-AC07-E178606B46B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F1BB3-7CD9-41B2-B21E-788247E88FE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CCFCA4-FD20-4CF4-8919-B18B41EC5EA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6664850" y="727946"/>
            <a:ext cx="5718519" cy="59439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2861283"/>
            <a:ext cx="9038951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Build, host and maintain </a:t>
            </a:r>
            <a:r>
              <a:rPr lang="en-US" sz="2800" kern="0" dirty="0">
                <a:solidFill>
                  <a:srgbClr val="3A96D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one</a:t>
            </a: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chatbot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500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Target </a:t>
            </a:r>
            <a:r>
              <a:rPr lang="en-US" sz="2800" kern="0" dirty="0">
                <a:solidFill>
                  <a:srgbClr val="3A96D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multiple</a:t>
            </a: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channels</a:t>
            </a:r>
          </a:p>
          <a:p>
            <a:pPr defTabSz="896455">
              <a:defRPr/>
            </a:pPr>
            <a:endParaRPr lang="en-US" sz="2400" kern="0" dirty="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896455">
              <a:defRPr/>
            </a:pPr>
            <a:endParaRPr lang="en-US" sz="2400" kern="0" dirty="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FDC2B6-68D0-49C5-81EC-EDCACC4505D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70627" y="2503933"/>
            <a:ext cx="2902226" cy="2283480"/>
            <a:chOff x="4524292" y="2638377"/>
            <a:chExt cx="2902226" cy="2283480"/>
          </a:xfrm>
        </p:grpSpPr>
        <p:sp>
          <p:nvSpPr>
            <p:cNvPr id="24" name="Rectangle 23"/>
            <p:cNvSpPr/>
            <p:nvPr/>
          </p:nvSpPr>
          <p:spPr>
            <a:xfrm>
              <a:off x="4643405" y="2973789"/>
              <a:ext cx="2664000" cy="1872000"/>
            </a:xfrm>
            <a:prstGeom prst="rect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Routes messages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Manages state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registration, directory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Session tracking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 (translation…)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Per-user, per-bot 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SDK, APIs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24292" y="2638377"/>
              <a:ext cx="2902226" cy="2283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Connector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2687" y="2520564"/>
            <a:ext cx="2752346" cy="2250219"/>
            <a:chOff x="1522687" y="2520564"/>
            <a:chExt cx="2752346" cy="2250219"/>
          </a:xfrm>
        </p:grpSpPr>
        <p:sp>
          <p:nvSpPr>
            <p:cNvPr id="27" name="Arrow: Left-Right 26"/>
            <p:cNvSpPr/>
            <p:nvPr/>
          </p:nvSpPr>
          <p:spPr>
            <a:xfrm>
              <a:off x="3555033" y="3555673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522687" y="2520564"/>
              <a:ext cx="1836752" cy="2250219"/>
              <a:chOff x="1892410" y="3140765"/>
              <a:chExt cx="1836752" cy="225021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964786" y="3641697"/>
                <a:ext cx="1692000" cy="1679951"/>
                <a:chOff x="1960422" y="3641697"/>
                <a:chExt cx="1692000" cy="1679951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1960422" y="4529648"/>
                  <a:ext cx="1692000" cy="792000"/>
                </a:xfrm>
                <a:prstGeom prst="rect">
                  <a:avLst/>
                </a:prstGeom>
                <a:solidFill>
                  <a:srgbClr val="F97923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Bot Builder SDK</a:t>
                  </a:r>
                  <a:b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(Node.js + C#)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960422" y="3641697"/>
                  <a:ext cx="1692000" cy="792000"/>
                </a:xfrm>
                <a:prstGeom prst="rect">
                  <a:avLst/>
                </a:prstGeom>
                <a:solidFill>
                  <a:sysClr val="windowText" lastClr="000000">
                    <a:lumMod val="110000"/>
                    <a:satMod val="105000"/>
                    <a:tint val="67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Your Bot logic</a:t>
                  </a: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1892410" y="3140765"/>
                <a:ext cx="1836752" cy="2250219"/>
              </a:xfrm>
              <a:prstGeom prst="rect">
                <a:avLst/>
              </a:prstGeom>
              <a:noFill/>
              <a:ln w="12700" cap="flat" cmpd="sng" algn="ctr">
                <a:solidFill>
                  <a:srgbClr val="F97923">
                    <a:shade val="50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Your Bot’s web service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568447" y="1648015"/>
            <a:ext cx="3324840" cy="4058450"/>
            <a:chOff x="7568447" y="1648015"/>
            <a:chExt cx="3324840" cy="4058450"/>
          </a:xfrm>
        </p:grpSpPr>
        <p:sp>
          <p:nvSpPr>
            <p:cNvPr id="34" name="Arrow: Left-Right 33"/>
            <p:cNvSpPr/>
            <p:nvPr/>
          </p:nvSpPr>
          <p:spPr>
            <a:xfrm>
              <a:off x="7568447" y="3587240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409" y="1648015"/>
              <a:ext cx="2282878" cy="405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0C3ACF-00DE-441B-8E41-51AC22AB4F2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chatbot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89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53241E-D0EB-464F-934C-8A797DE5C8D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7677DE-B7BA-44BC-96E8-372BACB0AC93}"/>
              </a:ext>
            </a:extLst>
          </p:cNvPr>
          <p:cNvSpPr/>
          <p:nvPr/>
        </p:nvSpPr>
        <p:spPr bwMode="auto">
          <a:xfrm>
            <a:off x="4943475" y="-130629"/>
            <a:ext cx="7275513" cy="757645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0350" y="2531138"/>
            <a:ext cx="4719229" cy="2252924"/>
          </a:xfrm>
        </p:spPr>
        <p:txBody>
          <a:bodyPr anchor="ctr"/>
          <a:lstStyle/>
          <a:p>
            <a:pPr marL="0" indent="0" defTabSz="457049">
              <a:buNone/>
              <a:defRPr/>
            </a:pPr>
            <a:r>
              <a:rPr lang="en-US" sz="32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Register your chatbot</a:t>
            </a:r>
          </a:p>
          <a:p>
            <a:pPr marL="0" indent="0" defTabSz="457049">
              <a:buNone/>
              <a:defRPr/>
            </a:pPr>
            <a:r>
              <a:rPr lang="en-US" sz="32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through the</a:t>
            </a:r>
          </a:p>
          <a:p>
            <a:pPr marL="0" indent="0" defTabSz="457049">
              <a:buNone/>
              <a:defRPr/>
            </a:pPr>
            <a:endParaRPr lang="en-US" sz="3200" kern="0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  <a:p>
            <a:pPr marL="0" indent="0" defTabSz="457049">
              <a:buNone/>
              <a:defRPr/>
            </a:pPr>
            <a:r>
              <a:rPr lang="en-US" sz="32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Bot Framework Portal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7" name="bot-register">
            <a:hlinkClick r:id="" action="ppaction://media"/>
            <a:extLst>
              <a:ext uri="{FF2B5EF4-FFF2-40B4-BE49-F238E27FC236}">
                <a16:creationId xmlns:a16="http://schemas.microsoft.com/office/drawing/2014/main" id="{7D0879AA-0AC7-438F-97AE-85EC8889F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9571" y="2065978"/>
            <a:ext cx="6359425" cy="3577176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23569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7B1908-BBB2-4A29-8C22-D75E21830A18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6AD860-14EB-489C-9A57-755D474834F0}"/>
              </a:ext>
            </a:extLst>
          </p:cNvPr>
          <p:cNvSpPr/>
          <p:nvPr/>
        </p:nvSpPr>
        <p:spPr bwMode="auto">
          <a:xfrm>
            <a:off x="4943475" y="-130629"/>
            <a:ext cx="7275513" cy="757645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81740" y="2816985"/>
            <a:ext cx="4661735" cy="1681229"/>
          </a:xfrm>
        </p:spPr>
        <p:txBody>
          <a:bodyPr/>
          <a:lstStyle/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C# or Node JS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Build</a:t>
            </a:r>
          </a:p>
        </p:txBody>
      </p:sp>
      <p:pic>
        <p:nvPicPr>
          <p:cNvPr id="6" name="bot-develop">
            <a:hlinkClick r:id="" action="ppaction://media"/>
            <a:extLst>
              <a:ext uri="{FF2B5EF4-FFF2-40B4-BE49-F238E27FC236}">
                <a16:creationId xmlns:a16="http://schemas.microsoft.com/office/drawing/2014/main" id="{07B31439-19A3-4FFC-A0F7-BCD32D6393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8023" y="2050731"/>
            <a:ext cx="6339820" cy="3566150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6836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19AFD67-C501-460F-AB45-7973659C6C4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7CF54C-0096-4778-AB43-61C23C1D4D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3530" y="1653905"/>
            <a:ext cx="11426370" cy="368735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chatbot?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Building conversations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</p:txBody>
      </p:sp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chatbot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189442B-E0F8-4F55-9FB6-FD125E2F413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233817" y="1983703"/>
            <a:ext cx="1539048" cy="276999"/>
            <a:chOff x="4024192" y="2019099"/>
            <a:chExt cx="1539048" cy="276999"/>
          </a:xfrm>
        </p:grpSpPr>
        <p:sp>
          <p:nvSpPr>
            <p:cNvPr id="17" name="Oval 16"/>
            <p:cNvSpPr/>
            <p:nvPr/>
          </p:nvSpPr>
          <p:spPr>
            <a:xfrm>
              <a:off x="4024192" y="2054384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35183" y="2019099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Dialogs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49872" y="3968119"/>
            <a:ext cx="1539048" cy="276999"/>
            <a:chOff x="2602966" y="4009414"/>
            <a:chExt cx="1539048" cy="276999"/>
          </a:xfrm>
        </p:grpSpPr>
        <p:sp>
          <p:nvSpPr>
            <p:cNvPr id="50" name="Oval 49"/>
            <p:cNvSpPr/>
            <p:nvPr/>
          </p:nvSpPr>
          <p:spPr>
            <a:xfrm>
              <a:off x="2602966" y="404469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13957" y="400941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FormFlow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9340" y="5990682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96548" y="5256580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 (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FaQ</a:t>
            </a:r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404945" y="3234017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capture,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“Web forms” scenarios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29671" y="1391910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8" y="1296525"/>
            <a:ext cx="5724568" cy="4971156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4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A0E006-F514-439F-AE6F-4F384C83C9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6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10" y="1502230"/>
            <a:ext cx="9521369" cy="5355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Conversational banking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5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93F7A-10A7-4CE9-806C-0A1A5C9E7954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4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E55AD-D6D7-46C5-9CD2-BADB26A6378F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67BBCB-6740-43FD-96A0-9183EF174D61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837AAE-B0DB-4AF6-A2A8-68E412C018F2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E30C8F-94DB-482A-B9D2-034D8C707A56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F2A290-2C67-4EB6-8C0B-F5D9F488BE32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F2595E-CD4D-4CEE-9844-078DFACB4668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-1"/>
            <a:ext cx="12191999" cy="6858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8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</a:t>
            </a:r>
            <a:r>
              <a:rPr lang="en-AU" sz="4800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ddd2017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Code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981533-8EC9-4429-AB30-576877899B78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7D3925-C9C9-4082-B987-5633CB3DCFDF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CC27D2-1ADD-4EFC-ABBF-CD5A16397A51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6F6514-005A-4E6D-8A2A-8DB4CB49E1D6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36A61D-A33B-40B8-BF63-FD78B0EC4C25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F3F35E-DC99-440A-B078-A7DED7C4563F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004741-C94C-4A9B-B3C6-CD6B4C5C223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Context.Wait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Wait for a user to send a message in the same Dialog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Context.Call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 &amp; </a:t>
            </a:r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Context.Forward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Call another Dialog, adding it to the top of the stack, with or without passing a message to the child Dialog.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Context.Done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Complete the current Dialog, removing it from the stack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Dialog transitions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835728"/>
      </p:ext>
    </p:extLst>
  </p:cSld>
  <p:clrMapOvr>
    <a:masterClrMapping/>
  </p:clrMapOvr>
  <p:transition spd="slow">
    <p:comb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E36B9-8AF4-4759-B605-2D7604280DB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2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9A9106-7D75-48CD-B213-5A1E0FDFA48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54566" y="-67019"/>
            <a:ext cx="5737434" cy="708167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GB" sz="2353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803" y="1548281"/>
            <a:ext cx="5176632" cy="5087191"/>
          </a:xfrm>
        </p:spPr>
        <p:txBody>
          <a:bodyPr/>
          <a:lstStyle/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Form Flows are suited to data capture</a:t>
            </a:r>
          </a:p>
          <a:p>
            <a:pPr defTabSz="457049">
              <a:defRPr/>
            </a:pPr>
            <a:endParaRPr lang="en-US" sz="3137" i="0" kern="0" dirty="0">
              <a:solidFill>
                <a:schemeClr val="tx1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Similar to a form in a traditional web page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sz="3137" i="0" dirty="0">
                <a:solidFill>
                  <a:schemeClr val="tx1">
                    <a:lumMod val="50000"/>
                  </a:schemeClr>
                </a:solidFill>
              </a:rPr>
              <a:t>Very simple to implement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61" y="414911"/>
            <a:ext cx="4995712" cy="6002173"/>
          </a:xfrm>
          <a:noFill/>
          <a:ln w="63500">
            <a:solidFill>
              <a:srgbClr val="A1CEEF"/>
            </a:solidFill>
          </a:ln>
        </p:spPr>
      </p:pic>
      <p:sp>
        <p:nvSpPr>
          <p:cNvPr id="10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Form Flow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9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750D1-063D-47AD-B3EB-3C48804058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Parking enquiry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22F479-DAB9-42EB-8298-C7A64F266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402" y="1454835"/>
            <a:ext cx="6570560" cy="5086404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3488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 chatbot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593481"/>
      </p:ext>
    </p:extLst>
  </p:cSld>
  <p:clrMapOvr>
    <a:masterClrMapping/>
  </p:clrMapOvr>
  <p:transition spd="slow">
    <p:comb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F55DD-2F3D-4C70-85DC-4D9B851EFA9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8E4E545-BA53-4BC6-A1BB-B3AB5EDB9F9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9" y="973"/>
            <a:ext cx="5872630" cy="685654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 chatbot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BB1AAA-84C7-4972-9B86-66F44AD8163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9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8EB324-5944-40EE-B4CB-E597F14CD76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42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668AAC7-746B-44E4-B344-91676FE54CE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Value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810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039406-4114-48FB-88A0-730E364770E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BDFBA8-FDFD-4F72-892B-DEDB4996B13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8802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73810B-E246-440F-8146-C39274E30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Home automation chatbot</a:t>
            </a:r>
          </a:p>
        </p:txBody>
      </p:sp>
      <p:pic>
        <p:nvPicPr>
          <p:cNvPr id="6" name="Content Placeholder 5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311400"/>
            <a:ext cx="6999112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2312" cy="6908800"/>
          </a:xfrm>
        </p:spPr>
      </p:pic>
      <p:sp>
        <p:nvSpPr>
          <p:cNvPr id="10" name="Freeform: Shape 9"/>
          <p:cNvSpPr/>
          <p:nvPr/>
        </p:nvSpPr>
        <p:spPr>
          <a:xfrm>
            <a:off x="-152400" y="-101600"/>
            <a:ext cx="12636500" cy="7010400"/>
          </a:xfrm>
          <a:custGeom>
            <a:avLst/>
            <a:gdLst>
              <a:gd name="connsiteX0" fmla="*/ 508000 w 12636500"/>
              <a:gd name="connsiteY0" fmla="*/ 3073400 h 7010400"/>
              <a:gd name="connsiteX1" fmla="*/ 508000 w 12636500"/>
              <a:gd name="connsiteY1" fmla="*/ 5765800 h 7010400"/>
              <a:gd name="connsiteX2" fmla="*/ 2679700 w 12636500"/>
              <a:gd name="connsiteY2" fmla="*/ 5765800 h 7010400"/>
              <a:gd name="connsiteX3" fmla="*/ 2679700 w 12636500"/>
              <a:gd name="connsiteY3" fmla="*/ 3073400 h 7010400"/>
              <a:gd name="connsiteX4" fmla="*/ 0 w 12636500"/>
              <a:gd name="connsiteY4" fmla="*/ 0 h 7010400"/>
              <a:gd name="connsiteX5" fmla="*/ 12636500 w 12636500"/>
              <a:gd name="connsiteY5" fmla="*/ 0 h 7010400"/>
              <a:gd name="connsiteX6" fmla="*/ 12636500 w 12636500"/>
              <a:gd name="connsiteY6" fmla="*/ 7010400 h 7010400"/>
              <a:gd name="connsiteX7" fmla="*/ 0 w 12636500"/>
              <a:gd name="connsiteY7" fmla="*/ 7010400 h 70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36500" h="7010400">
                <a:moveTo>
                  <a:pt x="508000" y="3073400"/>
                </a:moveTo>
                <a:lnTo>
                  <a:pt x="508000" y="5765800"/>
                </a:lnTo>
                <a:lnTo>
                  <a:pt x="2679700" y="5765800"/>
                </a:lnTo>
                <a:lnTo>
                  <a:pt x="2679700" y="3073400"/>
                </a:lnTo>
                <a:close/>
                <a:moveTo>
                  <a:pt x="0" y="0"/>
                </a:moveTo>
                <a:lnTo>
                  <a:pt x="12636500" y="0"/>
                </a:lnTo>
                <a:lnTo>
                  <a:pt x="12636500" y="7010400"/>
                </a:lnTo>
                <a:lnTo>
                  <a:pt x="0" y="70104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0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Content Placeholder 13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7" name="Freeform: Shape 16"/>
          <p:cNvSpPr/>
          <p:nvPr/>
        </p:nvSpPr>
        <p:spPr>
          <a:xfrm>
            <a:off x="-88900" y="-88900"/>
            <a:ext cx="12446000" cy="7061200"/>
          </a:xfrm>
          <a:custGeom>
            <a:avLst/>
            <a:gdLst>
              <a:gd name="connsiteX0" fmla="*/ 292100 w 12446000"/>
              <a:gd name="connsiteY0" fmla="*/ 1651000 h 7061200"/>
              <a:gd name="connsiteX1" fmla="*/ 292100 w 12446000"/>
              <a:gd name="connsiteY1" fmla="*/ 6210300 h 7061200"/>
              <a:gd name="connsiteX2" fmla="*/ 2578100 w 12446000"/>
              <a:gd name="connsiteY2" fmla="*/ 6210300 h 7061200"/>
              <a:gd name="connsiteX3" fmla="*/ 2578100 w 12446000"/>
              <a:gd name="connsiteY3" fmla="*/ 1651000 h 7061200"/>
              <a:gd name="connsiteX4" fmla="*/ 0 w 12446000"/>
              <a:gd name="connsiteY4" fmla="*/ 0 h 7061200"/>
              <a:gd name="connsiteX5" fmla="*/ 12446000 w 12446000"/>
              <a:gd name="connsiteY5" fmla="*/ 0 h 7061200"/>
              <a:gd name="connsiteX6" fmla="*/ 12446000 w 12446000"/>
              <a:gd name="connsiteY6" fmla="*/ 7061200 h 7061200"/>
              <a:gd name="connsiteX7" fmla="*/ 0 w 12446000"/>
              <a:gd name="connsiteY7" fmla="*/ 7061200 h 706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46000" h="7061200">
                <a:moveTo>
                  <a:pt x="292100" y="1651000"/>
                </a:moveTo>
                <a:lnTo>
                  <a:pt x="292100" y="6210300"/>
                </a:lnTo>
                <a:lnTo>
                  <a:pt x="2578100" y="6210300"/>
                </a:lnTo>
                <a:lnTo>
                  <a:pt x="2578100" y="1651000"/>
                </a:lnTo>
                <a:close/>
                <a:moveTo>
                  <a:pt x="0" y="0"/>
                </a:moveTo>
                <a:lnTo>
                  <a:pt x="12446000" y="0"/>
                </a:lnTo>
                <a:lnTo>
                  <a:pt x="12446000" y="7061200"/>
                </a:lnTo>
                <a:lnTo>
                  <a:pt x="0" y="70612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0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Freeform: Shape 7"/>
          <p:cNvSpPr/>
          <p:nvPr/>
        </p:nvSpPr>
        <p:spPr>
          <a:xfrm>
            <a:off x="-581891" y="-415636"/>
            <a:ext cx="14198138" cy="7996843"/>
          </a:xfrm>
          <a:custGeom>
            <a:avLst/>
            <a:gdLst>
              <a:gd name="connsiteX0" fmla="*/ 1902691 w 14198138"/>
              <a:gd name="connsiteY0" fmla="*/ 3781136 h 7996843"/>
              <a:gd name="connsiteX1" fmla="*/ 1902691 w 14198138"/>
              <a:gd name="connsiteY1" fmla="*/ 7451436 h 7996843"/>
              <a:gd name="connsiteX2" fmla="*/ 7706591 w 14198138"/>
              <a:gd name="connsiteY2" fmla="*/ 7451436 h 7996843"/>
              <a:gd name="connsiteX3" fmla="*/ 7706591 w 14198138"/>
              <a:gd name="connsiteY3" fmla="*/ 3781136 h 7996843"/>
              <a:gd name="connsiteX4" fmla="*/ 0 w 14198138"/>
              <a:gd name="connsiteY4" fmla="*/ 0 h 7996843"/>
              <a:gd name="connsiteX5" fmla="*/ 14198138 w 14198138"/>
              <a:gd name="connsiteY5" fmla="*/ 0 h 7996843"/>
              <a:gd name="connsiteX6" fmla="*/ 14198138 w 14198138"/>
              <a:gd name="connsiteY6" fmla="*/ 7996843 h 7996843"/>
              <a:gd name="connsiteX7" fmla="*/ 0 w 14198138"/>
              <a:gd name="connsiteY7" fmla="*/ 7996843 h 799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98138" h="7996843">
                <a:moveTo>
                  <a:pt x="1902691" y="3781136"/>
                </a:moveTo>
                <a:lnTo>
                  <a:pt x="1902691" y="7451436"/>
                </a:lnTo>
                <a:lnTo>
                  <a:pt x="7706591" y="7451436"/>
                </a:lnTo>
                <a:lnTo>
                  <a:pt x="7706591" y="3781136"/>
                </a:lnTo>
                <a:close/>
                <a:moveTo>
                  <a:pt x="0" y="0"/>
                </a:moveTo>
                <a:lnTo>
                  <a:pt x="14198138" y="0"/>
                </a:lnTo>
                <a:lnTo>
                  <a:pt x="14198138" y="7996843"/>
                </a:lnTo>
                <a:lnTo>
                  <a:pt x="0" y="799684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11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chatbot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Dialog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Other Business Logic / Dialogs etc.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chatbot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9" name="Picture 2" descr="https://scontent.xx.fbcdn.net/v/t39.8917-6/21816484_620891361368141_4718949506635268096_n.png?oh=62460df04d50b62c2f617e6f8985cbd8&amp;oe=5A474092">
            <a:extLst>
              <a:ext uri="{FF2B5EF4-FFF2-40B4-BE49-F238E27FC236}">
                <a16:creationId xmlns:a16="http://schemas.microsoft.com/office/drawing/2014/main" id="{4116B033-DB98-4044-8555-A59B53AC4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204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7" name="TextBox 6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r>
              <a:rPr lang="en-AU" sz="2400" u="sng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</a:t>
            </a:r>
            <a:r>
              <a:rPr lang="en-AU" sz="2400" u="sng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ddd2017</a:t>
            </a:r>
            <a:endParaRPr lang="en-AU" sz="2000" b="1" u="sng" kern="0" dirty="0">
              <a:highlight>
                <a:srgbClr val="FFFF00"/>
              </a:highlight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0691" y="3553498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984CCE-FF93-4F88-8F95-CBBC81D86F4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0BB9A74-C5D0-4713-B236-1274BB04143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1E204689-D0A1-4BE4-929A-6AF87DD8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8" y="1301186"/>
            <a:ext cx="6749223" cy="534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CB7A0-803D-4E5D-BDBE-17156E3188C5}"/>
              </a:ext>
            </a:extLst>
          </p:cNvPr>
          <p:cNvSpPr/>
          <p:nvPr/>
        </p:nvSpPr>
        <p:spPr>
          <a:xfrm>
            <a:off x="619888" y="1301186"/>
            <a:ext cx="6749223" cy="534298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Year of the chatbot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3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528BB6EC-A0F6-474E-A941-DE402BD4F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" t="39108" r="66508" b="50909"/>
          <a:stretch/>
        </p:blipFill>
        <p:spPr bwMode="auto">
          <a:xfrm>
            <a:off x="1089660" y="3391479"/>
            <a:ext cx="17907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5" y="2288095"/>
            <a:ext cx="4648734" cy="261537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2668504" y="-1442243"/>
            <a:ext cx="4648734" cy="1695474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Hype mostly around distribution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also.. natural language and the AI landscape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blogs-images.forbes.com/gartnergroup/files/2016/08/Emerging-Technology-Hype-Cycle-for-2016_Infographic_no-url-01-Forbes-1200x95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" t="24234" r="65637" b="38906"/>
          <a:stretch/>
        </p:blipFill>
        <p:spPr bwMode="auto">
          <a:xfrm>
            <a:off x="-2229992" y="2934039"/>
            <a:ext cx="1969434" cy="19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0F870B-C7DA-4835-88EC-90E2D4D365C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2582</Words>
  <Application>Microsoft Office PowerPoint</Application>
  <PresentationFormat>Widescreen</PresentationFormat>
  <Paragraphs>477</Paragraphs>
  <Slides>59</Slides>
  <Notes>47</Notes>
  <HiddenSlides>0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Ebrima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</vt:lpstr>
      <vt:lpstr>Register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21</cp:revision>
  <dcterms:created xsi:type="dcterms:W3CDTF">2017-03-30T10:14:41Z</dcterms:created>
  <dcterms:modified xsi:type="dcterms:W3CDTF">2017-09-30T21:30:53Z</dcterms:modified>
</cp:coreProperties>
</file>